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3"/>
  </p:notesMasterIdLst>
  <p:sldIdLst>
    <p:sldId id="256" r:id="rId2"/>
    <p:sldId id="258" r:id="rId3"/>
    <p:sldId id="260" r:id="rId4"/>
    <p:sldId id="298" r:id="rId5"/>
    <p:sldId id="299" r:id="rId6"/>
    <p:sldId id="275" r:id="rId7"/>
    <p:sldId id="276" r:id="rId8"/>
    <p:sldId id="274" r:id="rId9"/>
    <p:sldId id="278" r:id="rId10"/>
    <p:sldId id="279" r:id="rId11"/>
    <p:sldId id="300" r:id="rId12"/>
    <p:sldId id="285" r:id="rId13"/>
    <p:sldId id="307" r:id="rId14"/>
    <p:sldId id="308" r:id="rId15"/>
    <p:sldId id="309" r:id="rId16"/>
    <p:sldId id="301" r:id="rId17"/>
    <p:sldId id="302" r:id="rId18"/>
    <p:sldId id="303" r:id="rId19"/>
    <p:sldId id="304" r:id="rId20"/>
    <p:sldId id="305" r:id="rId21"/>
    <p:sldId id="306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68" r:id="rId33"/>
    <p:sldId id="269" r:id="rId34"/>
    <p:sldId id="270" r:id="rId35"/>
    <p:sldId id="310" r:id="rId36"/>
    <p:sldId id="271" r:id="rId37"/>
    <p:sldId id="311" r:id="rId38"/>
    <p:sldId id="312" r:id="rId39"/>
    <p:sldId id="257" r:id="rId40"/>
    <p:sldId id="313" r:id="rId41"/>
    <p:sldId id="259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0BC47-0203-4EDD-B10B-876B8421260D}" type="datetimeFigureOut">
              <a:rPr lang="en-US" smtClean="0"/>
              <a:t>4/25/2015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A5C3B-1038-4273-BAAD-47FA27116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52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7F76DBC-4241-430C-A5F8-5568F01A4066}" type="slidenum">
              <a:rPr lang="en-US"/>
              <a:pPr/>
              <a:t>6</a:t>
            </a:fld>
            <a:endParaRPr lang="en-US"/>
          </a:p>
        </p:txBody>
      </p:sp>
      <p:sp>
        <p:nvSpPr>
          <p:cNvPr id="880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80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 altLang="en-US"/>
              <a:t>doc.: IEEE 802.15-&lt;doc#&gt;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GB" altLang="en-US"/>
              <a:t>&lt;month year&gt;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GB" altLang="en-US"/>
              <a:t>&lt;author&gt;, &lt;company&gt;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GB" altLang="en-US"/>
              <a:t>Page </a:t>
            </a:r>
            <a:fld id="{734AC9C9-75A7-4578-9C6A-02D13F546C44}" type="slidenum">
              <a:rPr lang="en-GB" altLang="en-US"/>
              <a:pPr/>
              <a:t>19</a:t>
            </a:fld>
            <a:endParaRPr lang="en-GB" alt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0563"/>
            <a:ext cx="4556125" cy="3417887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06388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 altLang="en-US"/>
              <a:t>doc.: IEEE 802.15-&lt;doc#&gt;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GB" altLang="en-US"/>
              <a:t>&lt;month year&gt;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GB" altLang="en-US"/>
              <a:t>&lt;author&gt;, &lt;company&gt;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GB" altLang="en-US"/>
              <a:t>Page </a:t>
            </a:r>
            <a:fld id="{734AC9C9-75A7-4578-9C6A-02D13F546C44}" type="slidenum">
              <a:rPr lang="en-GB" altLang="en-US"/>
              <a:pPr/>
              <a:t>20</a:t>
            </a:fld>
            <a:endParaRPr lang="en-GB" alt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0563"/>
            <a:ext cx="4556125" cy="3417887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33297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FA11566-55DA-406A-9DAA-C729518526F5}" type="slidenum">
              <a:rPr lang="en-US"/>
              <a:pPr/>
              <a:t>22</a:t>
            </a:fld>
            <a:endParaRPr lang="en-US"/>
          </a:p>
        </p:txBody>
      </p:sp>
      <p:sp>
        <p:nvSpPr>
          <p:cNvPr id="1013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13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C65BB0E-6E8C-4D81-9DAF-24511321B357}" type="slidenum">
              <a:rPr lang="en-US"/>
              <a:pPr/>
              <a:t>23</a:t>
            </a:fld>
            <a:endParaRPr lang="en-US"/>
          </a:p>
        </p:txBody>
      </p:sp>
      <p:sp>
        <p:nvSpPr>
          <p:cNvPr id="1024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4DFBB5F-9DAF-473F-B147-F0D3D5F4DC79}" type="slidenum">
              <a:rPr lang="en-US"/>
              <a:pPr/>
              <a:t>24</a:t>
            </a:fld>
            <a:endParaRPr lang="en-US"/>
          </a:p>
        </p:txBody>
      </p:sp>
      <p:sp>
        <p:nvSpPr>
          <p:cNvPr id="1034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34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B614064-2790-4175-892C-927D488D7F97}" type="slidenum">
              <a:rPr lang="en-US"/>
              <a:pPr/>
              <a:t>25</a:t>
            </a:fld>
            <a:endParaRPr lang="en-US"/>
          </a:p>
        </p:txBody>
      </p:sp>
      <p:sp>
        <p:nvSpPr>
          <p:cNvPr id="1044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44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3D33929-DBA3-473C-8AF3-FC284A79B772}" type="slidenum">
              <a:rPr lang="en-US"/>
              <a:pPr/>
              <a:t>26</a:t>
            </a:fld>
            <a:endParaRPr lang="en-US"/>
          </a:p>
        </p:txBody>
      </p:sp>
      <p:sp>
        <p:nvSpPr>
          <p:cNvPr id="1054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54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B862695-7276-42A7-9877-141387DF29BE}" type="slidenum">
              <a:rPr lang="en-US"/>
              <a:pPr/>
              <a:t>27</a:t>
            </a:fld>
            <a:endParaRPr lang="en-US"/>
          </a:p>
        </p:txBody>
      </p:sp>
      <p:sp>
        <p:nvSpPr>
          <p:cNvPr id="1064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64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38FD698-9BD2-4921-8281-7D4825965041}" type="slidenum">
              <a:rPr lang="en-US"/>
              <a:pPr/>
              <a:t>28</a:t>
            </a:fld>
            <a:endParaRPr lang="en-US"/>
          </a:p>
        </p:txBody>
      </p:sp>
      <p:sp>
        <p:nvSpPr>
          <p:cNvPr id="1075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75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B836C08-60B3-4626-AB21-AED736F07293}" type="slidenum">
              <a:rPr lang="en-US"/>
              <a:pPr/>
              <a:t>29</a:t>
            </a:fld>
            <a:endParaRPr lang="en-US"/>
          </a:p>
        </p:txBody>
      </p:sp>
      <p:sp>
        <p:nvSpPr>
          <p:cNvPr id="1085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85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639431C-F8B9-4CB7-8C02-40AF4A0B44E2}" type="slidenum">
              <a:rPr lang="en-US"/>
              <a:pPr/>
              <a:t>7</a:t>
            </a:fld>
            <a:endParaRPr lang="en-US"/>
          </a:p>
        </p:txBody>
      </p:sp>
      <p:sp>
        <p:nvSpPr>
          <p:cNvPr id="890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90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CB412FE-A353-4C54-A2CF-E3077CC448B5}" type="slidenum">
              <a:rPr lang="en-US"/>
              <a:pPr/>
              <a:t>30</a:t>
            </a:fld>
            <a:endParaRPr lang="en-US"/>
          </a:p>
        </p:txBody>
      </p:sp>
      <p:sp>
        <p:nvSpPr>
          <p:cNvPr id="1095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95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1B56A61-0F01-4EBD-9E6E-97A8FE4946D6}" type="slidenum">
              <a:rPr lang="en-US"/>
              <a:pPr/>
              <a:t>31</a:t>
            </a:fld>
            <a:endParaRPr lang="en-US"/>
          </a:p>
        </p:txBody>
      </p:sp>
      <p:sp>
        <p:nvSpPr>
          <p:cNvPr id="1105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05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 altLang="en-US"/>
              <a:t>doc.: IEEE 802.15-&lt;doc#&gt;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GB" altLang="en-US"/>
              <a:t>&lt;month year&gt;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GB" altLang="en-US"/>
              <a:t>&lt;author&gt;, &lt;company&gt;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GB" altLang="en-US"/>
              <a:t>Page </a:t>
            </a:r>
            <a:fld id="{734AC9C9-75A7-4578-9C6A-02D13F546C44}" type="slidenum">
              <a:rPr lang="en-GB" altLang="en-US"/>
              <a:pPr/>
              <a:t>32</a:t>
            </a:fld>
            <a:endParaRPr lang="en-GB" alt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0563"/>
            <a:ext cx="4556125" cy="3417887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92877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 altLang="en-US"/>
              <a:t>doc.: IEEE 802.15-&lt;doc#&gt;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GB" altLang="en-US"/>
              <a:t>&lt;month year&gt;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GB" altLang="en-US"/>
              <a:t>&lt;author&gt;, &lt;company&gt;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GB" altLang="en-US"/>
              <a:t>Page </a:t>
            </a:r>
            <a:fld id="{734AC9C9-75A7-4578-9C6A-02D13F546C44}" type="slidenum">
              <a:rPr lang="en-GB" altLang="en-US"/>
              <a:pPr/>
              <a:t>33</a:t>
            </a:fld>
            <a:endParaRPr lang="en-GB" alt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0563"/>
            <a:ext cx="4556125" cy="3417887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86980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 altLang="en-US"/>
              <a:t>doc.: IEEE 802.15-&lt;doc#&gt;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GB" altLang="en-US"/>
              <a:t>&lt;month year&gt;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GB" altLang="en-US"/>
              <a:t>&lt;author&gt;, &lt;company&gt;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GB" altLang="en-US"/>
              <a:t>Page </a:t>
            </a:r>
            <a:fld id="{734AC9C9-75A7-4578-9C6A-02D13F546C44}" type="slidenum">
              <a:rPr lang="en-GB" altLang="en-US"/>
              <a:pPr/>
              <a:t>34</a:t>
            </a:fld>
            <a:endParaRPr lang="en-GB" alt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0563"/>
            <a:ext cx="4556125" cy="3417887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99965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 altLang="en-US"/>
              <a:t>doc.: IEEE 802.15-&lt;doc#&gt;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GB" altLang="en-US"/>
              <a:t>&lt;month year&gt;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GB" altLang="en-US"/>
              <a:t>&lt;author&gt;, &lt;company&gt;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GB" altLang="en-US"/>
              <a:t>Page </a:t>
            </a:r>
            <a:fld id="{2DFA111F-964C-48BC-A621-F174FD7E4AC5}" type="slidenum">
              <a:rPr lang="en-GB" altLang="en-US"/>
              <a:pPr/>
              <a:t>36</a:t>
            </a:fld>
            <a:endParaRPr lang="en-GB" alt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0563"/>
            <a:ext cx="4556125" cy="3417887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2772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5272CA-B20D-47E4-B2A7-4F6BEFAD4A96}" type="slidenum">
              <a:rPr lang="en-US"/>
              <a:pPr/>
              <a:t>8</a:t>
            </a:fld>
            <a:endParaRPr lang="en-US"/>
          </a:p>
        </p:txBody>
      </p:sp>
      <p:sp>
        <p:nvSpPr>
          <p:cNvPr id="870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F2DA1BB-63AE-4EE1-A0C4-D858FB118B0D}" type="slidenum">
              <a:rPr lang="en-US"/>
              <a:pPr/>
              <a:t>9</a:t>
            </a:fld>
            <a:endParaRPr lang="en-US"/>
          </a:p>
        </p:txBody>
      </p:sp>
      <p:sp>
        <p:nvSpPr>
          <p:cNvPr id="911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11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5260063-D804-4434-9958-E1EE7AE2E555}" type="slidenum">
              <a:rPr lang="en-US"/>
              <a:pPr/>
              <a:t>10</a:t>
            </a:fld>
            <a:endParaRPr lang="en-US"/>
          </a:p>
        </p:txBody>
      </p:sp>
      <p:sp>
        <p:nvSpPr>
          <p:cNvPr id="921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9E7E0F7-F6D8-4C84-BA07-853046506C4B}" type="slidenum">
              <a:rPr lang="en-US"/>
              <a:pPr/>
              <a:t>12</a:t>
            </a:fld>
            <a:endParaRPr lang="en-US"/>
          </a:p>
        </p:txBody>
      </p:sp>
      <p:sp>
        <p:nvSpPr>
          <p:cNvPr id="983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83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RLL = Run Length Limited</a:t>
            </a:r>
          </a:p>
          <a:p>
            <a:r>
              <a:rPr lang="en-US" dirty="0" smtClean="0"/>
              <a:t>RS =</a:t>
            </a:r>
            <a:r>
              <a:rPr lang="en-US" baseline="0" dirty="0" smtClean="0"/>
              <a:t> Reed Solomon</a:t>
            </a:r>
          </a:p>
          <a:p>
            <a:r>
              <a:rPr lang="en-US" baseline="0" dirty="0" smtClean="0"/>
              <a:t>CC = Convolutional Code</a:t>
            </a:r>
          </a:p>
          <a:p>
            <a:r>
              <a:rPr lang="en-US" baseline="0" dirty="0" smtClean="0"/>
              <a:t>OOK = On-Off Keying</a:t>
            </a:r>
          </a:p>
          <a:p>
            <a:r>
              <a:rPr lang="en-US" baseline="0" dirty="0" smtClean="0"/>
              <a:t>VPPM = Variable Pulse Position Modulation</a:t>
            </a:r>
          </a:p>
          <a:p>
            <a:r>
              <a:rPr lang="en-US" baseline="0" dirty="0" smtClean="0"/>
              <a:t>CSK = Color Shift Keying</a:t>
            </a:r>
          </a:p>
          <a:p>
            <a:r>
              <a:rPr lang="en-US" baseline="0" dirty="0" smtClean="0"/>
              <a:t>4B6B = 4Bit-to-6Bit Line Coding for non flickering</a:t>
            </a:r>
          </a:p>
          <a:p>
            <a:r>
              <a:rPr lang="en-US" baseline="0" dirty="0" smtClean="0"/>
              <a:t>8B10B = 8Bit-to-10Bit Line Coding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A5C3B-1038-4273-BAAD-47FA27116A0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16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 altLang="en-US"/>
              <a:t>doc.: IEEE 802.15-&lt;doc#&gt;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GB" altLang="en-US"/>
              <a:t>&lt;month year&gt;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GB" altLang="en-US"/>
              <a:t>&lt;author&gt;, &lt;company&gt;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GB" altLang="en-US"/>
              <a:t>Page </a:t>
            </a:r>
            <a:fld id="{734AC9C9-75A7-4578-9C6A-02D13F546C44}" type="slidenum">
              <a:rPr lang="en-GB" altLang="en-US"/>
              <a:pPr/>
              <a:t>16</a:t>
            </a:fld>
            <a:endParaRPr lang="en-GB" alt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0563"/>
            <a:ext cx="4556125" cy="3417887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7126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 altLang="en-US"/>
              <a:t>doc.: IEEE 802.15-&lt;doc#&gt;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GB" altLang="en-US"/>
              <a:t>&lt;month year&gt;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GB" altLang="en-US"/>
              <a:t>&lt;author&gt;, &lt;company&gt;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GB" altLang="en-US"/>
              <a:t>Page </a:t>
            </a:r>
            <a:fld id="{734AC9C9-75A7-4578-9C6A-02D13F546C44}" type="slidenum">
              <a:rPr lang="en-GB" altLang="en-US"/>
              <a:pPr/>
              <a:t>18</a:t>
            </a:fld>
            <a:endParaRPr lang="en-GB" alt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0563"/>
            <a:ext cx="4556125" cy="3417887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9432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CE565-2D62-4251-8859-08973FD537AF}" type="datetime1">
              <a:rPr lang="en-US" smtClean="0"/>
              <a:t>4/25/2015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Optical Fiber Seminar 2015 - IEEE SB TelU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37BD0-013E-4D27-BC8E-D1A0DD2A7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590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04A25-302F-4629-AE91-2CF3895302F6}" type="datetime1">
              <a:rPr lang="en-US" smtClean="0"/>
              <a:t>4/25/2015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Optical Fiber Seminar 2015 - IEEE SB TelU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37BD0-013E-4D27-BC8E-D1A0DD2A7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444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ACB09-6F5F-48C1-A54D-BCD03ADE035B}" type="datetime1">
              <a:rPr lang="en-US" smtClean="0"/>
              <a:t>4/25/2015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Optical Fiber Seminar 2015 - IEEE SB TelU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37BD0-013E-4D27-BC8E-D1A0DD2A7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232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E21EC-4817-47EB-9245-E1B4728CA7B6}" type="datetime1">
              <a:rPr lang="en-US" smtClean="0"/>
              <a:t>4/25/2015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Optical Fiber Seminar 2015 - IEEE SB TelU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37BD0-013E-4D27-BC8E-D1A0DD2A7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977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3ED4-462B-4B14-A5D8-D1C9719B9D32}" type="datetime1">
              <a:rPr lang="en-US" smtClean="0"/>
              <a:t>4/25/2015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Optical Fiber Seminar 2015 - IEEE SB TelU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37BD0-013E-4D27-BC8E-D1A0DD2A7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212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0F0B-3B0C-407B-87D7-EE69C1AD81D0}" type="datetime1">
              <a:rPr lang="en-US" smtClean="0"/>
              <a:t>4/25/2015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Optical Fiber Seminar 2015 - IEEE SB TelU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37BD0-013E-4D27-BC8E-D1A0DD2A7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049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170A3-9066-4BF7-BB25-B6E4FFCE9C89}" type="datetime1">
              <a:rPr lang="en-US" smtClean="0"/>
              <a:t>4/25/2015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Optical Fiber Seminar 2015 - IEEE SB TelU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37BD0-013E-4D27-BC8E-D1A0DD2A7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856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5A4C-5CF8-4265-B6B0-7C64A848CB73}" type="datetime1">
              <a:rPr lang="en-US" smtClean="0"/>
              <a:t>4/25/2015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Optical Fiber Seminar 2015 - IEEE SB TelU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37BD0-013E-4D27-BC8E-D1A0DD2A7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38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93140-B3F9-4551-B521-ECDCB4DAE705}" type="datetime1">
              <a:rPr lang="en-US" smtClean="0"/>
              <a:t>4/25/2015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Optical Fiber Seminar 2015 - IEEE SB TelU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37BD0-013E-4D27-BC8E-D1A0DD2A7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446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97DC7-B8E5-47B3-93C3-2819DB6308AF}" type="datetime1">
              <a:rPr lang="en-US" smtClean="0"/>
              <a:t>4/25/2015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Optical Fiber Seminar 2015 - IEEE SB TelU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37BD0-013E-4D27-BC8E-D1A0DD2A7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8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58FE4-1397-4BE9-949D-5E33BF313393}" type="datetime1">
              <a:rPr lang="en-US" smtClean="0"/>
              <a:t>4/25/2015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Optical Fiber Seminar 2015 - IEEE SB TelU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37BD0-013E-4D27-BC8E-D1A0DD2A7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398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80EDA-4CAA-4937-A825-31C457917F22}" type="datetime1">
              <a:rPr lang="en-US" smtClean="0"/>
              <a:t>4/25/2015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Optical Fiber Seminar 2015 - IEEE SB TelU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37BD0-013E-4D27-BC8E-D1A0DD2A7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400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d.com/talks/harald_haas_wireless_data_from_every_light_bulb" TargetMode="External"/><Relationship Id="rId2" Type="http://schemas.openxmlformats.org/officeDocument/2006/relationships/hyperlink" Target="http://en.wikipedia.org/wiki/Visible_light_communicatio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file:///F:\VLC\AudioStreamLiFi.mp4" TargetMode="External"/><Relationship Id="rId2" Type="http://schemas.openxmlformats.org/officeDocument/2006/relationships/hyperlink" Target="file:///F:\VLC\LightMessage%20from%20pureVLC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F:\VLC\LiFI%20Wireless%20Communication%20Systems,%20Dr.%20Harald%20Haas,%20The%20University%20of%20Edinburgh.mp4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Visible Light Communication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Denny </a:t>
            </a:r>
            <a:r>
              <a:rPr lang="en-US" dirty="0" err="1" smtClean="0"/>
              <a:t>Darlis</a:t>
            </a:r>
            <a:endParaRPr lang="en-US" dirty="0" smtClean="0"/>
          </a:p>
          <a:p>
            <a:r>
              <a:rPr lang="en-US" dirty="0" smtClean="0"/>
              <a:t>Presentation on Optical Fiber Seminar by IEEE Student Branch – Telkom University, Bandung</a:t>
            </a:r>
          </a:p>
          <a:p>
            <a:r>
              <a:rPr lang="en-US" dirty="0" smtClean="0"/>
              <a:t>April 25</a:t>
            </a:r>
            <a:r>
              <a:rPr lang="en-US" baseline="30000" dirty="0" smtClean="0"/>
              <a:t>th</a:t>
            </a:r>
            <a:r>
              <a:rPr lang="en-US" dirty="0" smtClean="0"/>
              <a:t> , 2015</a:t>
            </a:r>
            <a:endParaRPr lang="en-US" dirty="0"/>
          </a:p>
        </p:txBody>
      </p:sp>
      <p:pic>
        <p:nvPicPr>
          <p:cNvPr id="6146" name="Picture 2" descr="https://scontent-sin.xx.fbcdn.net/hphotos-xta1/v/t1.0-9/11054305_638073806324269_6993754601868418119_n.png?oh=162e60031769aa692ac4328116b0bbfd&amp;oe=5597C07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825" y="228600"/>
            <a:ext cx="3889375" cy="168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67839"/>
            <a:ext cx="1295400" cy="158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17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75"/>
            <a:ext cx="9144000" cy="646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Optical Fiber Seminar 2015 - IEEE SB TelU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9820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Prinsip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VLC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24200"/>
          </a:xfrm>
        </p:spPr>
        <p:txBody>
          <a:bodyPr>
            <a:normAutofit fontScale="55000" lnSpcReduction="20000"/>
          </a:bodyPr>
          <a:lstStyle/>
          <a:p>
            <a:r>
              <a:rPr lang="en-US" dirty="0" err="1" smtClean="0"/>
              <a:t>Memodulasi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intensitas</a:t>
            </a:r>
            <a:r>
              <a:rPr lang="en-US" dirty="0" smtClean="0"/>
              <a:t> </a:t>
            </a:r>
            <a:r>
              <a:rPr lang="en-US" sz="6400" dirty="0" smtClean="0">
                <a:solidFill>
                  <a:srgbClr val="FF0000"/>
                </a:solidFill>
              </a:rPr>
              <a:t>LED</a:t>
            </a:r>
            <a:r>
              <a:rPr lang="en-US" dirty="0" smtClean="0"/>
              <a:t> </a:t>
            </a:r>
            <a:r>
              <a:rPr lang="en-US" dirty="0" err="1" smtClean="0"/>
              <a:t>nyala-mati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kecepatan</a:t>
            </a:r>
            <a:r>
              <a:rPr lang="en-US" dirty="0" smtClean="0"/>
              <a:t> yang </a:t>
            </a:r>
            <a:r>
              <a:rPr lang="en-US" dirty="0" err="1" smtClean="0"/>
              <a:t>melebihi</a:t>
            </a:r>
            <a:r>
              <a:rPr lang="en-US" dirty="0" smtClean="0"/>
              <a:t> </a:t>
            </a:r>
            <a:r>
              <a:rPr lang="en-US" dirty="0" err="1" smtClean="0"/>
              <a:t>respon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(≥ 200 Hz)</a:t>
            </a:r>
          </a:p>
          <a:p>
            <a:r>
              <a:rPr lang="en-US" dirty="0" err="1" smtClean="0"/>
              <a:t>Memastikan</a:t>
            </a:r>
            <a:r>
              <a:rPr lang="en-US" dirty="0" smtClean="0"/>
              <a:t> </a:t>
            </a:r>
            <a:r>
              <a:rPr lang="en-US" dirty="0" err="1" smtClean="0"/>
              <a:t>nyala</a:t>
            </a:r>
            <a:r>
              <a:rPr lang="en-US" dirty="0" smtClean="0"/>
              <a:t> </a:t>
            </a:r>
            <a:r>
              <a:rPr lang="en-US" dirty="0" err="1" smtClean="0"/>
              <a:t>lampu</a:t>
            </a:r>
            <a:r>
              <a:rPr lang="en-US" dirty="0" smtClean="0"/>
              <a:t> LED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sz="6400" dirty="0" err="1" smtClean="0">
                <a:solidFill>
                  <a:srgbClr val="FF0000"/>
                </a:solidFill>
              </a:rPr>
              <a:t>lampu</a:t>
            </a:r>
            <a:r>
              <a:rPr lang="en-US" sz="6400" dirty="0" smtClean="0">
                <a:solidFill>
                  <a:srgbClr val="FF0000"/>
                </a:solidFill>
              </a:rPr>
              <a:t> </a:t>
            </a:r>
            <a:r>
              <a:rPr lang="en-US" sz="6400" dirty="0" err="1" smtClean="0">
                <a:solidFill>
                  <a:srgbClr val="FF0000"/>
                </a:solidFill>
              </a:rPr>
              <a:t>penerangan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kurang</a:t>
            </a:r>
            <a:endParaRPr lang="en-US" dirty="0" smtClean="0"/>
          </a:p>
          <a:p>
            <a:r>
              <a:rPr lang="en-US" dirty="0" err="1" smtClean="0"/>
              <a:t>Menerima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sz="6200" dirty="0" err="1" smtClean="0">
                <a:solidFill>
                  <a:srgbClr val="FF0000"/>
                </a:solidFill>
              </a:rPr>
              <a:t>Photodioda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kecepatan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pengiriman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endParaRPr lang="en-US" dirty="0" smtClean="0"/>
          </a:p>
          <a:p>
            <a:r>
              <a:rPr lang="en-US" dirty="0" smtClean="0"/>
              <a:t>PHY</a:t>
            </a:r>
          </a:p>
          <a:p>
            <a:r>
              <a:rPr lang="en-US" dirty="0" smtClean="0"/>
              <a:t>MAC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Optical Fiber Seminar 2015 - IEEE SB TelU</a:t>
            </a:r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525435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993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75"/>
            <a:ext cx="9144000" cy="646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Optical Fiber Seminar 2015 - IEEE SB TelU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185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Arsitektur</a:t>
            </a:r>
            <a:r>
              <a:rPr lang="en-US" dirty="0" smtClean="0"/>
              <a:t> VLC PHY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Optical Fiber Seminar 2015 - IEEE SB TelU</a:t>
            </a:r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9434"/>
            <a:ext cx="8229600" cy="3607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389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IEEE 802.15.7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534400" cy="4876800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en-US" sz="5800" dirty="0" smtClean="0"/>
              <a:t>Short-range </a:t>
            </a:r>
            <a:r>
              <a:rPr lang="en-US" sz="5800" dirty="0"/>
              <a:t>wireless optical communication using visible light </a:t>
            </a:r>
            <a:r>
              <a:rPr lang="en-US" sz="5800" dirty="0" err="1" smtClean="0"/>
              <a:t>dipublikasikan</a:t>
            </a:r>
            <a:r>
              <a:rPr lang="en-US" sz="5800" dirty="0" smtClean="0"/>
              <a:t> </a:t>
            </a:r>
            <a:r>
              <a:rPr lang="en-US" sz="5800" dirty="0" err="1" smtClean="0"/>
              <a:t>pada</a:t>
            </a:r>
            <a:r>
              <a:rPr lang="en-US" sz="5800" dirty="0" smtClean="0"/>
              <a:t> 6 September 2011 </a:t>
            </a:r>
          </a:p>
          <a:p>
            <a:pPr algn="just"/>
            <a:r>
              <a:rPr lang="en-US" sz="5800" dirty="0" smtClean="0"/>
              <a:t>IEEE </a:t>
            </a:r>
            <a:r>
              <a:rPr lang="en-US" sz="5800" dirty="0"/>
              <a:t>802.15.7 Visible Light Communication Task Group </a:t>
            </a:r>
            <a:r>
              <a:rPr lang="en-US" sz="5800" dirty="0" err="1" smtClean="0"/>
              <a:t>telah</a:t>
            </a:r>
            <a:r>
              <a:rPr lang="en-US" sz="5800" dirty="0" smtClean="0"/>
              <a:t> </a:t>
            </a:r>
            <a:r>
              <a:rPr lang="en-US" sz="5800" dirty="0" err="1" smtClean="0"/>
              <a:t>mengembangkan</a:t>
            </a:r>
            <a:r>
              <a:rPr lang="en-US" sz="5800" dirty="0" smtClean="0"/>
              <a:t> </a:t>
            </a:r>
            <a:r>
              <a:rPr lang="en-US" sz="5800" dirty="0" err="1" smtClean="0"/>
              <a:t>standar</a:t>
            </a:r>
            <a:r>
              <a:rPr lang="en-US" sz="5800" dirty="0" smtClean="0"/>
              <a:t> VLC </a:t>
            </a:r>
            <a:r>
              <a:rPr lang="en-US" sz="5800" dirty="0" err="1" smtClean="0"/>
              <a:t>untuk</a:t>
            </a:r>
            <a:r>
              <a:rPr lang="en-US" sz="5800" dirty="0" smtClean="0"/>
              <a:t> PHY </a:t>
            </a:r>
            <a:r>
              <a:rPr lang="en-US" sz="5800" dirty="0" err="1" smtClean="0"/>
              <a:t>dan</a:t>
            </a:r>
            <a:r>
              <a:rPr lang="en-US" sz="5800" dirty="0" smtClean="0"/>
              <a:t> </a:t>
            </a:r>
            <a:r>
              <a:rPr lang="en-US" sz="5800" dirty="0"/>
              <a:t>MAC </a:t>
            </a:r>
            <a:r>
              <a:rPr lang="en-US" sz="5800" dirty="0" err="1" smtClean="0"/>
              <a:t>pada</a:t>
            </a:r>
            <a:r>
              <a:rPr lang="en-US" sz="5800" dirty="0" smtClean="0"/>
              <a:t> </a:t>
            </a:r>
            <a:r>
              <a:rPr lang="en-US" sz="5800" dirty="0" err="1" smtClean="0"/>
              <a:t>tahun</a:t>
            </a:r>
            <a:r>
              <a:rPr lang="en-US" sz="5800" dirty="0" smtClean="0"/>
              <a:t> </a:t>
            </a:r>
            <a:r>
              <a:rPr lang="en-US" sz="5800" dirty="0"/>
              <a:t>2009; Study Group </a:t>
            </a:r>
            <a:r>
              <a:rPr lang="en-US" sz="5800" dirty="0" err="1" smtClean="0"/>
              <a:t>pada</a:t>
            </a:r>
            <a:r>
              <a:rPr lang="en-US" sz="5800" dirty="0" smtClean="0"/>
              <a:t> </a:t>
            </a:r>
            <a:r>
              <a:rPr lang="en-US" sz="5800" dirty="0" err="1" smtClean="0"/>
              <a:t>tahun</a:t>
            </a:r>
            <a:r>
              <a:rPr lang="en-US" sz="5800" dirty="0" smtClean="0"/>
              <a:t> 2008</a:t>
            </a:r>
            <a:r>
              <a:rPr lang="en-US" sz="5800" dirty="0"/>
              <a:t>, </a:t>
            </a:r>
            <a:r>
              <a:rPr lang="en-US" sz="5800" dirty="0" err="1" smtClean="0"/>
              <a:t>dan</a:t>
            </a:r>
            <a:r>
              <a:rPr lang="en-US" sz="5800" dirty="0" smtClean="0"/>
              <a:t> Interest </a:t>
            </a:r>
            <a:r>
              <a:rPr lang="en-US" sz="5800" dirty="0"/>
              <a:t>Group </a:t>
            </a:r>
            <a:r>
              <a:rPr lang="en-US" sz="5800" dirty="0" err="1" smtClean="0"/>
              <a:t>pada</a:t>
            </a:r>
            <a:r>
              <a:rPr lang="en-US" sz="5800" dirty="0" smtClean="0"/>
              <a:t> </a:t>
            </a:r>
            <a:r>
              <a:rPr lang="en-US" sz="5800" dirty="0" err="1" smtClean="0"/>
              <a:t>tahun</a:t>
            </a:r>
            <a:r>
              <a:rPr lang="en-US" sz="5800" dirty="0" smtClean="0"/>
              <a:t> 2007</a:t>
            </a:r>
          </a:p>
          <a:p>
            <a:pPr algn="just"/>
            <a:r>
              <a:rPr lang="en-US" sz="5800" dirty="0" smtClean="0"/>
              <a:t>IEEE </a:t>
            </a:r>
            <a:r>
              <a:rPr lang="en-US" sz="5800" dirty="0"/>
              <a:t>802.15.7 VLC </a:t>
            </a:r>
            <a:r>
              <a:rPr lang="en-US" sz="5800" dirty="0" err="1" smtClean="0"/>
              <a:t>memiliki</a:t>
            </a:r>
            <a:r>
              <a:rPr lang="en-US" sz="5800" dirty="0" smtClean="0"/>
              <a:t> </a:t>
            </a:r>
            <a:r>
              <a:rPr lang="en-US" sz="5800" dirty="0" err="1" smtClean="0"/>
              <a:t>tiga</a:t>
            </a:r>
            <a:r>
              <a:rPr lang="en-US" sz="5800" dirty="0" smtClean="0"/>
              <a:t> </a:t>
            </a:r>
            <a:r>
              <a:rPr lang="en-US" sz="5800" dirty="0" err="1" smtClean="0"/>
              <a:t>jenis</a:t>
            </a:r>
            <a:r>
              <a:rPr lang="en-US" sz="5800" dirty="0" smtClean="0"/>
              <a:t> PHY yang </a:t>
            </a:r>
            <a:r>
              <a:rPr lang="en-US" sz="5800" dirty="0" err="1" smtClean="0"/>
              <a:t>bergantung</a:t>
            </a:r>
            <a:r>
              <a:rPr lang="en-US" sz="5800" dirty="0" smtClean="0"/>
              <a:t> </a:t>
            </a:r>
            <a:r>
              <a:rPr lang="en-US" sz="5800" dirty="0" err="1" smtClean="0"/>
              <a:t>pada</a:t>
            </a:r>
            <a:r>
              <a:rPr lang="en-US" sz="5800" dirty="0" smtClean="0"/>
              <a:t> </a:t>
            </a:r>
            <a:r>
              <a:rPr lang="en-US" sz="5800" dirty="0" err="1" smtClean="0"/>
              <a:t>penerapannya</a:t>
            </a:r>
            <a:r>
              <a:rPr lang="en-US" sz="5800" dirty="0" smtClean="0"/>
              <a:t>, </a:t>
            </a:r>
            <a:r>
              <a:rPr lang="en-US" sz="5800" dirty="0" err="1" smtClean="0"/>
              <a:t>yaitu</a:t>
            </a:r>
            <a:r>
              <a:rPr lang="en-US" sz="5800" dirty="0" smtClean="0"/>
              <a:t> PHY I,PHY </a:t>
            </a:r>
            <a:r>
              <a:rPr lang="en-US" sz="5800" dirty="0"/>
              <a:t>II, and PHY </a:t>
            </a:r>
            <a:r>
              <a:rPr lang="en-US" sz="5800" dirty="0" smtClean="0"/>
              <a:t>III.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Optical Fiber Seminar 2015 - IEEE SB </a:t>
            </a:r>
            <a:r>
              <a:rPr lang="en-US" dirty="0" err="1" smtClean="0"/>
              <a:t>TelU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84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Optical Fiber Seminar 2015 - IEEE SB TelU</a:t>
            </a:r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029575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00" y="1276350"/>
            <a:ext cx="8029575" cy="43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267200"/>
            <a:ext cx="80772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321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 smtClean="0"/>
              <a:t>Optical Fiber Seminar 2015 - IEEE SB TelU</a:t>
            </a:r>
            <a:endParaRPr lang="en-GB" altLang="en-US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en-US" sz="3200" dirty="0" smtClean="0"/>
              <a:t>“</a:t>
            </a:r>
            <a:r>
              <a:rPr lang="en-US" altLang="en-US" sz="3200" dirty="0" err="1" smtClean="0"/>
              <a:t>LiFi</a:t>
            </a:r>
            <a:r>
              <a:rPr lang="en-US" altLang="en-US" sz="3200" dirty="0" smtClean="0"/>
              <a:t>”</a:t>
            </a:r>
            <a:endParaRPr lang="en-US" altLang="en-US" sz="32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2482552"/>
            <a:ext cx="7772400" cy="4114800"/>
          </a:xfrm>
          <a:ln/>
        </p:spPr>
        <p:txBody>
          <a:bodyPr/>
          <a:lstStyle/>
          <a:p>
            <a:r>
              <a:rPr lang="en-US" altLang="en-US" sz="2400" b="1" dirty="0" smtClean="0">
                <a:latin typeface="+mj-lt"/>
              </a:rPr>
              <a:t>High speed</a:t>
            </a:r>
          </a:p>
          <a:p>
            <a:pPr lvl="1"/>
            <a:r>
              <a:rPr lang="en-US" altLang="en-US" sz="2000" dirty="0" smtClean="0">
                <a:latin typeface="+mj-lt"/>
              </a:rPr>
              <a:t>Data rates of at least 10 Mbps per access point</a:t>
            </a:r>
            <a:endParaRPr lang="en-US" altLang="en-US" sz="2000" dirty="0">
              <a:latin typeface="+mj-lt"/>
            </a:endParaRPr>
          </a:p>
          <a:p>
            <a:r>
              <a:rPr lang="en-US" altLang="en-US" sz="2400" b="1" dirty="0" smtClean="0">
                <a:latin typeface="+mj-lt"/>
              </a:rPr>
              <a:t>Bidirectional </a:t>
            </a:r>
          </a:p>
          <a:p>
            <a:pPr lvl="1"/>
            <a:r>
              <a:rPr lang="en-US" altLang="en-US" sz="2000" dirty="0" smtClean="0">
                <a:latin typeface="+mj-lt"/>
              </a:rPr>
              <a:t>Light spectrum (190 nm – 10,000 nm wavelength) used for </a:t>
            </a:r>
            <a:br>
              <a:rPr lang="en-US" altLang="en-US" sz="2000" dirty="0" smtClean="0">
                <a:latin typeface="+mj-lt"/>
              </a:rPr>
            </a:br>
            <a:r>
              <a:rPr lang="en-US" altLang="en-US" sz="2000" dirty="0" smtClean="0">
                <a:latin typeface="+mj-lt"/>
              </a:rPr>
              <a:t>uplink and downlink</a:t>
            </a:r>
            <a:endParaRPr lang="en-US" altLang="en-US" sz="2000" dirty="0">
              <a:latin typeface="+mj-lt"/>
            </a:endParaRPr>
          </a:p>
          <a:p>
            <a:r>
              <a:rPr lang="en-US" altLang="en-US" sz="2400" b="1" dirty="0" smtClean="0">
                <a:latin typeface="+mj-lt"/>
              </a:rPr>
              <a:t>Networked</a:t>
            </a:r>
          </a:p>
          <a:p>
            <a:pPr lvl="1"/>
            <a:r>
              <a:rPr lang="en-US" altLang="en-US" sz="2000" dirty="0" smtClean="0">
                <a:latin typeface="+mj-lt"/>
              </a:rPr>
              <a:t>Facilitate network connectivity and management</a:t>
            </a:r>
            <a:endParaRPr lang="en-US" altLang="en-US" sz="2000" dirty="0">
              <a:latin typeface="+mj-lt"/>
            </a:endParaRPr>
          </a:p>
          <a:p>
            <a:r>
              <a:rPr lang="en-US" altLang="en-US" sz="2400" b="1" dirty="0" smtClean="0">
                <a:latin typeface="+mj-lt"/>
              </a:rPr>
              <a:t>Mobile</a:t>
            </a:r>
          </a:p>
          <a:p>
            <a:pPr lvl="1"/>
            <a:r>
              <a:rPr lang="en-US" altLang="en-US" sz="2000" dirty="0" smtClean="0">
                <a:latin typeface="+mj-lt"/>
              </a:rPr>
              <a:t>Support roaming users and multiple users per access point (hand-over and multiple access)</a:t>
            </a:r>
            <a:endParaRPr lang="en-US" altLang="en-US" sz="2000" dirty="0">
              <a:latin typeface="+mj-lt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41970" y="1484784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sz="2400" dirty="0" smtClean="0"/>
              <a:t>high-speed, bidirectional, networked and mobile wireless communications using light.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0390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 smtClean="0"/>
              <a:t>Optical Fiber Seminar 2015 - IEEE SB TelU</a:t>
            </a:r>
            <a:endParaRPr lang="en-GB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r>
              <a:rPr lang="en-US" altLang="en-US" sz="3200" dirty="0" err="1" smtClean="0"/>
              <a:t>LiFi</a:t>
            </a:r>
            <a:r>
              <a:rPr lang="en-US" altLang="en-US" sz="3200" dirty="0" smtClean="0"/>
              <a:t>: High Level Concepts</a:t>
            </a:r>
            <a:endParaRPr lang="en-US" altLang="en-US" sz="32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 smtClean="0">
                <a:latin typeface="+mj-lt"/>
              </a:rPr>
              <a:t>High  speed </a:t>
            </a:r>
          </a:p>
          <a:p>
            <a:pPr lvl="1"/>
            <a:r>
              <a:rPr lang="en-US" altLang="en-US" sz="2000" dirty="0">
                <a:latin typeface="+mj-lt"/>
              </a:rPr>
              <a:t>E</a:t>
            </a:r>
            <a:r>
              <a:rPr lang="en-US" altLang="en-US" sz="2000" dirty="0" smtClean="0">
                <a:latin typeface="+mj-lt"/>
              </a:rPr>
              <a:t>fficient use of optical bandwidth</a:t>
            </a:r>
          </a:p>
          <a:p>
            <a:r>
              <a:rPr lang="en-US" altLang="en-US" sz="2400" dirty="0" smtClean="0">
                <a:latin typeface="+mj-lt"/>
              </a:rPr>
              <a:t>Bidirectional </a:t>
            </a:r>
          </a:p>
          <a:p>
            <a:pPr lvl="1"/>
            <a:r>
              <a:rPr lang="en-US" altLang="en-US" sz="2000" dirty="0">
                <a:latin typeface="+mj-lt"/>
              </a:rPr>
              <a:t>S</a:t>
            </a:r>
            <a:r>
              <a:rPr lang="en-US" altLang="en-US" sz="2000" dirty="0" smtClean="0">
                <a:latin typeface="+mj-lt"/>
              </a:rPr>
              <a:t>upport full uplink and downlink communications without additional RF resources</a:t>
            </a:r>
          </a:p>
          <a:p>
            <a:r>
              <a:rPr lang="en-US" altLang="en-US" sz="2400" dirty="0" smtClean="0">
                <a:latin typeface="+mj-lt"/>
              </a:rPr>
              <a:t>Networked &amp; Mobile </a:t>
            </a:r>
          </a:p>
          <a:p>
            <a:pPr lvl="1"/>
            <a:r>
              <a:rPr lang="en-US" altLang="en-US" sz="2000" dirty="0">
                <a:latin typeface="+mj-lt"/>
              </a:rPr>
              <a:t>U</a:t>
            </a:r>
            <a:r>
              <a:rPr lang="en-US" altLang="en-US" sz="2000" dirty="0" smtClean="0">
                <a:latin typeface="+mj-lt"/>
              </a:rPr>
              <a:t>ser expectations of wireless technology</a:t>
            </a:r>
          </a:p>
          <a:p>
            <a:r>
              <a:rPr lang="en-US" altLang="en-US" sz="2400" dirty="0" smtClean="0">
                <a:latin typeface="+mj-lt"/>
              </a:rPr>
              <a:t>Secure &amp; Safe </a:t>
            </a:r>
          </a:p>
          <a:p>
            <a:pPr lvl="1"/>
            <a:r>
              <a:rPr lang="en-US" altLang="en-US" sz="2000" dirty="0">
                <a:latin typeface="+mj-lt"/>
              </a:rPr>
              <a:t>P</a:t>
            </a:r>
            <a:r>
              <a:rPr lang="en-US" altLang="en-US" sz="2000" dirty="0" smtClean="0">
                <a:latin typeface="+mj-lt"/>
              </a:rPr>
              <a:t>rivacy, cybersecurity and EMI concerns</a:t>
            </a:r>
          </a:p>
          <a:p>
            <a:pPr marL="0" indent="0">
              <a:buNone/>
            </a:pPr>
            <a:endParaRPr lang="en-US" alt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0632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 smtClean="0"/>
              <a:t>Optical Fiber Seminar 2015 - IEEE SB TelU</a:t>
            </a:r>
            <a:endParaRPr lang="en-GB" altLang="en-US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en-US" sz="3200" dirty="0" err="1" smtClean="0"/>
              <a:t>LiFi</a:t>
            </a:r>
            <a:r>
              <a:rPr lang="en-US" altLang="en-US" sz="3200" dirty="0" smtClean="0"/>
              <a:t>: bidirectional and multiple access support</a:t>
            </a:r>
            <a:endParaRPr lang="en-US" alt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328769" y="1710998"/>
            <a:ext cx="4162839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b="1" dirty="0" smtClean="0"/>
              <a:t>Bidirectional</a:t>
            </a:r>
            <a:endParaRPr lang="en-US" altLang="en-US" sz="2400" b="1" dirty="0"/>
          </a:p>
          <a:p>
            <a:pPr marL="800100" lvl="1" indent="-342900">
              <a:buFont typeface="Times New Roman" panose="02020603050405020304" pitchFamily="18" charset="0"/>
              <a:buChar char="‒"/>
            </a:pPr>
            <a:r>
              <a:rPr lang="en-US" altLang="en-US" sz="2000" dirty="0" err="1" smtClean="0"/>
              <a:t>LiFi</a:t>
            </a:r>
            <a:r>
              <a:rPr lang="en-US" altLang="en-US" sz="2000" dirty="0" smtClean="0"/>
              <a:t> operates entirely in the light spectrum and can help alleviate the spectrum crunch</a:t>
            </a:r>
          </a:p>
          <a:p>
            <a:pPr marL="800100" lvl="1" indent="-342900">
              <a:buFont typeface="Times New Roman" panose="02020603050405020304" pitchFamily="18" charset="0"/>
              <a:buChar char="‒"/>
            </a:pPr>
            <a:r>
              <a:rPr lang="en-US" altLang="en-US" sz="2000" dirty="0" smtClean="0"/>
              <a:t>Users request access to the AP which may be connected to the network</a:t>
            </a:r>
          </a:p>
          <a:p>
            <a:pPr marL="800100" lvl="1" indent="-342900">
              <a:buFont typeface="Times New Roman" panose="02020603050405020304" pitchFamily="18" charset="0"/>
              <a:buChar char="‒"/>
            </a:pPr>
            <a:r>
              <a:rPr lang="en-US" altLang="en-US" sz="2000" dirty="0" smtClean="0"/>
              <a:t>Users may see multiple APs</a:t>
            </a:r>
          </a:p>
          <a:p>
            <a:pPr marL="800100" lvl="1" indent="-342900">
              <a:buFont typeface="Times New Roman" panose="02020603050405020304" pitchFamily="18" charset="0"/>
              <a:buChar char="‒"/>
            </a:pPr>
            <a:r>
              <a:rPr lang="en-US" altLang="en-US" sz="2000" dirty="0" smtClean="0"/>
              <a:t>APs may see multiple users</a:t>
            </a:r>
          </a:p>
          <a:p>
            <a:pPr marL="800100" lvl="1" indent="-342900">
              <a:buFont typeface="Times New Roman" panose="02020603050405020304" pitchFamily="18" charset="0"/>
              <a:buChar char="‒"/>
            </a:pPr>
            <a:r>
              <a:rPr lang="en-US" altLang="en-US" sz="2000" dirty="0" smtClean="0"/>
              <a:t>The inherent directionality of light beams is used to define strict coverage regions</a:t>
            </a:r>
            <a:endParaRPr lang="en-US" alt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469" y="1645890"/>
            <a:ext cx="5087979" cy="466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93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 smtClean="0"/>
              <a:t>Optical Fiber Seminar 2015 - IEEE SB TelU</a:t>
            </a:r>
            <a:endParaRPr lang="en-GB" altLang="en-US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en-US" sz="3200" dirty="0" err="1" smtClean="0"/>
              <a:t>LiFi</a:t>
            </a:r>
            <a:r>
              <a:rPr lang="en-US" altLang="en-US" sz="3200" dirty="0" smtClean="0"/>
              <a:t>: mobility and hand-over support</a:t>
            </a:r>
            <a:endParaRPr lang="en-US" alt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214" y="1628800"/>
            <a:ext cx="5094242" cy="460851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1520" y="1844675"/>
            <a:ext cx="344275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b="1" dirty="0" smtClean="0"/>
              <a:t>Networked &amp; Mobile</a:t>
            </a:r>
            <a:endParaRPr lang="en-US" altLang="en-US" sz="2400" b="1" dirty="0"/>
          </a:p>
          <a:p>
            <a:pPr marL="800100" lvl="1" indent="-342900">
              <a:buFont typeface="Times New Roman" panose="02020603050405020304" pitchFamily="18" charset="0"/>
              <a:buChar char="‒"/>
            </a:pPr>
            <a:r>
              <a:rPr lang="en-US" altLang="en-US" sz="2000" dirty="0" smtClean="0"/>
              <a:t>Users can move from one light source to another and retain their session</a:t>
            </a:r>
          </a:p>
          <a:p>
            <a:pPr marL="800100" lvl="1" indent="-342900">
              <a:buFont typeface="Times New Roman" panose="02020603050405020304" pitchFamily="18" charset="0"/>
              <a:buChar char="‒"/>
            </a:pPr>
            <a:r>
              <a:rPr lang="en-US" altLang="en-US" sz="2000" dirty="0" smtClean="0"/>
              <a:t>Users do not need to be aligned with the light source and may connect to the strongest light source</a:t>
            </a:r>
          </a:p>
          <a:p>
            <a:pPr marL="800100" lvl="1" indent="-342900">
              <a:buFont typeface="Times New Roman" panose="02020603050405020304" pitchFamily="18" charset="0"/>
              <a:buChar char="‒"/>
            </a:pPr>
            <a:r>
              <a:rPr lang="en-US" altLang="en-US" sz="2000" dirty="0" smtClean="0"/>
              <a:t>The signal may be detected from reflections as well as direct line of sight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en-US" sz="2000" dirty="0" smtClean="0"/>
          </a:p>
          <a:p>
            <a:pPr lvl="1"/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02100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Optical Fiber Seminar 2015 - IEEE SB TelU</a:t>
            </a:r>
            <a:endParaRPr lang="en-US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47" y="958881"/>
            <a:ext cx="8289053" cy="5060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162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 smtClean="0"/>
              <a:t>Optical Fiber Seminar 2015 - IEEE SB TelU</a:t>
            </a:r>
            <a:endParaRPr lang="en-GB" altLang="en-US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en-US" sz="3200" dirty="0" err="1" smtClean="0"/>
              <a:t>LiFi</a:t>
            </a:r>
            <a:r>
              <a:rPr lang="en-US" altLang="en-US" sz="3200" dirty="0" smtClean="0"/>
              <a:t>: Complementary to existing RF</a:t>
            </a:r>
            <a:endParaRPr lang="en-US" alt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988840"/>
            <a:ext cx="7924800" cy="423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14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 smtClean="0"/>
              <a:t>Optical Fiber Seminar 2015 - IEEE SB TelU</a:t>
            </a:r>
            <a:endParaRPr lang="en-GB" alt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Security</a:t>
            </a:r>
          </a:p>
          <a:p>
            <a:pPr lvl="1"/>
            <a:r>
              <a:rPr lang="en-GB" sz="2000" dirty="0" smtClean="0"/>
              <a:t>If no photons escape, there is no external network intrusion</a:t>
            </a:r>
          </a:p>
          <a:p>
            <a:r>
              <a:rPr lang="en-GB" sz="2400" dirty="0" smtClean="0"/>
              <a:t>Localization</a:t>
            </a:r>
          </a:p>
          <a:p>
            <a:pPr lvl="1"/>
            <a:r>
              <a:rPr lang="en-GB" sz="2000" dirty="0" smtClean="0"/>
              <a:t>Strictly defined illumination area, sharp SINR cut-off, enables geo-fencing and asset tracking</a:t>
            </a:r>
          </a:p>
          <a:p>
            <a:r>
              <a:rPr lang="en-GB" sz="2400" dirty="0" smtClean="0"/>
              <a:t>Safety</a:t>
            </a:r>
          </a:p>
          <a:p>
            <a:pPr lvl="1"/>
            <a:r>
              <a:rPr lang="en-GB" sz="2000" dirty="0" smtClean="0"/>
              <a:t>No RF radiation alleviating health and EMI concerns</a:t>
            </a:r>
          </a:p>
          <a:p>
            <a:r>
              <a:rPr lang="en-GB" sz="2400" dirty="0" smtClean="0"/>
              <a:t>Data Density</a:t>
            </a:r>
          </a:p>
          <a:p>
            <a:pPr lvl="1"/>
            <a:r>
              <a:rPr lang="en-GB" sz="2000" dirty="0" smtClean="0"/>
              <a:t>Smaller Li-Fi cells allow significantly greater spatial reuse of bandwidth</a:t>
            </a:r>
          </a:p>
          <a:p>
            <a:endParaRPr lang="en-GB" sz="2400" dirty="0" smtClean="0"/>
          </a:p>
          <a:p>
            <a:endParaRPr lang="en-GB" sz="2400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LiFi</a:t>
            </a:r>
            <a:r>
              <a:rPr lang="en-GB" dirty="0" smtClean="0"/>
              <a:t>: Competitive Advantages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560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75"/>
            <a:ext cx="9144000" cy="646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Optical Fiber Seminar 2015 - IEEE SB TelU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8832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75"/>
            <a:ext cx="9144000" cy="646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Optical Fiber Seminar 2015 - IEEE SB TelU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8060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75"/>
            <a:ext cx="9144000" cy="646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Optical Fiber Seminar 2015 - IEEE SB TelU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7884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75"/>
            <a:ext cx="9144000" cy="646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Optical Fiber Seminar 2015 - IEEE SB TelU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1189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75"/>
            <a:ext cx="9144000" cy="646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Optical Fiber Seminar 2015 - IEEE SB TelU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4406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75"/>
            <a:ext cx="9144000" cy="646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Optical Fiber Seminar 2015 - IEEE SB TelU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0923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75"/>
            <a:ext cx="9144000" cy="646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Optical Fiber Seminar 2015 - IEEE SB TelU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232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75"/>
            <a:ext cx="9144000" cy="646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Optical Fiber Seminar 2015 - IEEE SB TelU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382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1900" dirty="0" err="1" smtClean="0"/>
              <a:t>Sumber</a:t>
            </a:r>
            <a:r>
              <a:rPr lang="en-US" sz="1900" dirty="0" smtClean="0"/>
              <a:t> : http</a:t>
            </a:r>
            <a:r>
              <a:rPr lang="en-US" sz="1900" dirty="0"/>
              <a:t>://shadowness.com/onfiksi/are-you-ready-to-rock-2</a:t>
            </a:r>
            <a:endParaRPr lang="en-US" sz="19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Optical Fiber Seminar 2015 - IEEE SB TelU</a:t>
            </a:r>
            <a:endParaRPr lang="en-US"/>
          </a:p>
        </p:txBody>
      </p:sp>
      <p:pic>
        <p:nvPicPr>
          <p:cNvPr id="2050" name="Picture 2" descr="http://shadowness.com/file/item6/157046/image_t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304800"/>
            <a:ext cx="5333999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31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75"/>
            <a:ext cx="9144000" cy="646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Optical Fiber Seminar 2015 - IEEE SB TelU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2678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75"/>
            <a:ext cx="9144000" cy="646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Optical Fiber Seminar 2015 - IEEE SB TelU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1819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 smtClean="0"/>
              <a:t>Optical Fiber Seminar 2015 - IEEE SB TelU</a:t>
            </a:r>
            <a:endParaRPr lang="en-GB" altLang="en-US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en-US" sz="3200" dirty="0" err="1" smtClean="0"/>
              <a:t>LiFi</a:t>
            </a:r>
            <a:r>
              <a:rPr lang="en-US" altLang="en-US" sz="3200" dirty="0" smtClean="0"/>
              <a:t>: use-cases</a:t>
            </a:r>
            <a:endParaRPr lang="en-US" altLang="en-US" sz="3200" dirty="0"/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599" y="1737164"/>
            <a:ext cx="1818652" cy="152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http://chabadnj.org/UserFiles/aIMG_47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81843" y="2374327"/>
            <a:ext cx="1776357" cy="1319124"/>
          </a:xfrm>
          <a:prstGeom prst="rect">
            <a:avLst/>
          </a:prstGeom>
          <a:noFill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01092"/>
            <a:ext cx="1900082" cy="1237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054" y="4616374"/>
            <a:ext cx="1808362" cy="1355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8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r>
              <a:rPr lang="en-GB" sz="2400" dirty="0" smtClean="0"/>
              <a:t>Security Conference rooms</a:t>
            </a:r>
          </a:p>
          <a:p>
            <a:endParaRPr lang="en-GB" sz="2400" dirty="0" smtClean="0"/>
          </a:p>
          <a:p>
            <a:r>
              <a:rPr lang="en-GB" sz="2400" dirty="0" smtClean="0"/>
              <a:t>Hangers and storage </a:t>
            </a:r>
            <a:r>
              <a:rPr lang="en-GB" sz="2400" dirty="0" err="1" smtClean="0"/>
              <a:t>depos</a:t>
            </a:r>
            <a:endParaRPr lang="en-GB" sz="2400" dirty="0" smtClean="0"/>
          </a:p>
          <a:p>
            <a:endParaRPr lang="en-GB" sz="2400" dirty="0"/>
          </a:p>
          <a:p>
            <a:r>
              <a:rPr lang="en-GB" sz="2400" dirty="0" smtClean="0"/>
              <a:t>Airplanes and Airports</a:t>
            </a:r>
          </a:p>
          <a:p>
            <a:endParaRPr lang="en-GB" sz="2400" dirty="0"/>
          </a:p>
          <a:p>
            <a:r>
              <a:rPr lang="en-GB" sz="2400" dirty="0" smtClean="0"/>
              <a:t>EMI sensitive environments</a:t>
            </a:r>
          </a:p>
          <a:p>
            <a:pPr lvl="1"/>
            <a:r>
              <a:rPr lang="en-GB" sz="2000" dirty="0" smtClean="0"/>
              <a:t>Hospitals, Petrochemical plants,</a:t>
            </a:r>
            <a:br>
              <a:rPr lang="en-GB" sz="2000" dirty="0" smtClean="0"/>
            </a:br>
            <a:r>
              <a:rPr lang="en-GB" sz="2000" dirty="0" smtClean="0"/>
              <a:t>Nuclear facilities, etc.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1202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8"/>
          <p:cNvSpPr>
            <a:spLocks noGrp="1"/>
          </p:cNvSpPr>
          <p:nvPr>
            <p:ph idx="1"/>
          </p:nvPr>
        </p:nvSpPr>
        <p:spPr>
          <a:xfrm>
            <a:off x="685800" y="1981200"/>
            <a:ext cx="3972769" cy="4114800"/>
          </a:xfrm>
        </p:spPr>
        <p:txBody>
          <a:bodyPr/>
          <a:lstStyle/>
          <a:p>
            <a:r>
              <a:rPr lang="en-GB" sz="2400" dirty="0" smtClean="0"/>
              <a:t>Spectrum relief </a:t>
            </a:r>
          </a:p>
          <a:p>
            <a:pPr lvl="1"/>
            <a:r>
              <a:rPr lang="en-GB" sz="2000" dirty="0" smtClean="0"/>
              <a:t>Every-day mobile communications</a:t>
            </a:r>
          </a:p>
          <a:p>
            <a:pPr lvl="1"/>
            <a:endParaRPr lang="en-GB" sz="2400" dirty="0" smtClean="0"/>
          </a:p>
          <a:p>
            <a:r>
              <a:rPr lang="en-GB" sz="2400" dirty="0" smtClean="0"/>
              <a:t>Open plan offices</a:t>
            </a:r>
          </a:p>
          <a:p>
            <a:endParaRPr lang="en-GB" sz="2400" dirty="0"/>
          </a:p>
          <a:p>
            <a:r>
              <a:rPr lang="en-GB" sz="2400" dirty="0" smtClean="0"/>
              <a:t>Hotels</a:t>
            </a:r>
          </a:p>
          <a:p>
            <a:endParaRPr lang="en-GB" sz="2400" dirty="0"/>
          </a:p>
          <a:p>
            <a:r>
              <a:rPr lang="en-GB" sz="2400" dirty="0" smtClean="0"/>
              <a:t>Research Institutions</a:t>
            </a:r>
            <a:endParaRPr lang="en-GB" sz="2000" dirty="0" smtClean="0"/>
          </a:p>
          <a:p>
            <a:endParaRPr lang="en-GB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 smtClean="0"/>
              <a:t>Optical Fiber Seminar 2015 - IEEE SB TelU</a:t>
            </a:r>
            <a:endParaRPr lang="en-GB" altLang="en-US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en-US" sz="3200" dirty="0" err="1" smtClean="0"/>
              <a:t>LiFi</a:t>
            </a:r>
            <a:r>
              <a:rPr lang="en-US" altLang="en-US" sz="3200" dirty="0" smtClean="0"/>
              <a:t>: use-cases</a:t>
            </a:r>
            <a:endParaRPr lang="en-US" altLang="en-US" sz="3200" dirty="0"/>
          </a:p>
        </p:txBody>
      </p:sp>
      <p:pic>
        <p:nvPicPr>
          <p:cNvPr id="17" name="Picture 2" descr="http://www.enluxled.com/images/Applications/DL2-42W%20Gallaria%20Mall%20Cambridge%20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4394934"/>
            <a:ext cx="1944216" cy="1573906"/>
          </a:xfrm>
          <a:prstGeom prst="rect">
            <a:avLst/>
          </a:prstGeom>
          <a:noFill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569" y="4038600"/>
            <a:ext cx="2049967" cy="1536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 descr="https://www.smithsinterconnect.com/SmithsInterconnect/media/Markets/Wireless-Communication.jpg?width=556&amp;height=238&amp;ext=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46226" y="1751976"/>
            <a:ext cx="3786214" cy="1620718"/>
          </a:xfrm>
          <a:prstGeom prst="rect">
            <a:avLst/>
          </a:prstGeom>
          <a:noFill/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176" y="2648309"/>
            <a:ext cx="2657271" cy="1079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272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 smtClean="0"/>
              <a:t>Optical Fiber Seminar 2015 - IEEE SB TelU</a:t>
            </a:r>
            <a:endParaRPr lang="en-GB" altLang="en-US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en-US" sz="3200" dirty="0" err="1" smtClean="0"/>
              <a:t>LiFi</a:t>
            </a:r>
            <a:r>
              <a:rPr lang="en-US" altLang="en-US" sz="3200" dirty="0" smtClean="0"/>
              <a:t>: use-cases</a:t>
            </a:r>
            <a:endParaRPr lang="en-US" alt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75" y="1752600"/>
            <a:ext cx="4092620" cy="28034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980" y="3429000"/>
            <a:ext cx="4092620" cy="28799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78445" y="4638163"/>
            <a:ext cx="1775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Smart Office</a:t>
            </a:r>
            <a:endParaRPr lang="en-GB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6160660" y="2884124"/>
            <a:ext cx="1747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Smart Home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39653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/>
              <a:t>Automatic Focus and Optic Antenna Design for VLC </a:t>
            </a:r>
            <a:r>
              <a:rPr lang="en-US" dirty="0" smtClean="0"/>
              <a:t>Systems</a:t>
            </a:r>
          </a:p>
          <a:p>
            <a:r>
              <a:rPr lang="en-US" dirty="0" smtClean="0"/>
              <a:t>Channel </a:t>
            </a:r>
            <a:r>
              <a:rPr lang="en-US" dirty="0"/>
              <a:t>Modeling and Characterization of VLC </a:t>
            </a:r>
            <a:r>
              <a:rPr lang="en-US" dirty="0" smtClean="0"/>
              <a:t>Systems</a:t>
            </a:r>
          </a:p>
          <a:p>
            <a:r>
              <a:rPr lang="en-US" dirty="0" smtClean="0"/>
              <a:t>Coding </a:t>
            </a:r>
            <a:r>
              <a:rPr lang="en-US" dirty="0"/>
              <a:t>for VLC </a:t>
            </a:r>
            <a:r>
              <a:rPr lang="en-US" dirty="0" smtClean="0"/>
              <a:t>systems</a:t>
            </a:r>
          </a:p>
          <a:p>
            <a:r>
              <a:rPr lang="en-US" dirty="0" smtClean="0"/>
              <a:t>Computing </a:t>
            </a:r>
            <a:r>
              <a:rPr lang="en-US" dirty="0"/>
              <a:t>with </a:t>
            </a:r>
            <a:r>
              <a:rPr lang="en-US" dirty="0" smtClean="0"/>
              <a:t>Light</a:t>
            </a:r>
          </a:p>
          <a:p>
            <a:r>
              <a:rPr lang="en-US" dirty="0" smtClean="0"/>
              <a:t>Efficient </a:t>
            </a:r>
            <a:r>
              <a:rPr lang="en-US" dirty="0"/>
              <a:t>Signal Processing Algorithms for VLC </a:t>
            </a:r>
            <a:r>
              <a:rPr lang="en-US" dirty="0" smtClean="0"/>
              <a:t>systems</a:t>
            </a:r>
          </a:p>
          <a:p>
            <a:r>
              <a:rPr lang="en-US" dirty="0" smtClean="0"/>
              <a:t>Indoor Communication</a:t>
            </a:r>
          </a:p>
          <a:p>
            <a:r>
              <a:rPr lang="en-US" dirty="0" smtClean="0"/>
              <a:t>Information </a:t>
            </a:r>
            <a:r>
              <a:rPr lang="en-US" dirty="0"/>
              <a:t>Display and Communications</a:t>
            </a:r>
            <a:br>
              <a:rPr lang="en-US" dirty="0"/>
            </a:br>
            <a:r>
              <a:rPr lang="en-US" dirty="0"/>
              <a:t>Integration of VLC with other Wireless </a:t>
            </a:r>
            <a:r>
              <a:rPr lang="en-US" dirty="0" smtClean="0"/>
              <a:t>Technologies</a:t>
            </a:r>
          </a:p>
          <a:p>
            <a:r>
              <a:rPr lang="en-US" dirty="0" smtClean="0"/>
              <a:t>Inter-vehicle Communication</a:t>
            </a:r>
          </a:p>
          <a:p>
            <a:r>
              <a:rPr lang="en-US" dirty="0" smtClean="0"/>
              <a:t>Intra-vehicle Communication</a:t>
            </a:r>
          </a:p>
          <a:p>
            <a:r>
              <a:rPr lang="en-US" dirty="0" smtClean="0"/>
              <a:t>Vehicle </a:t>
            </a:r>
            <a:r>
              <a:rPr lang="en-US" dirty="0"/>
              <a:t>to Infrastructure </a:t>
            </a:r>
            <a:r>
              <a:rPr lang="en-US" dirty="0" smtClean="0"/>
              <a:t>Communication</a:t>
            </a:r>
          </a:p>
          <a:p>
            <a:r>
              <a:rPr lang="en-US" dirty="0" smtClean="0"/>
              <a:t>Visual </a:t>
            </a:r>
            <a:r>
              <a:rPr lang="en-US" dirty="0"/>
              <a:t>Signaling and </a:t>
            </a:r>
            <a:r>
              <a:rPr lang="en-US" dirty="0" smtClean="0"/>
              <a:t>Communication</a:t>
            </a:r>
          </a:p>
          <a:p>
            <a:r>
              <a:rPr lang="en-US" dirty="0" smtClean="0"/>
              <a:t>Visible </a:t>
            </a:r>
            <a:r>
              <a:rPr lang="en-US" dirty="0"/>
              <a:t>Light Communication </a:t>
            </a:r>
            <a:r>
              <a:rPr lang="en-US" dirty="0" smtClean="0"/>
              <a:t>Networks</a:t>
            </a:r>
          </a:p>
          <a:p>
            <a:r>
              <a:rPr lang="en-US" dirty="0" smtClean="0"/>
              <a:t>Localization </a:t>
            </a:r>
            <a:r>
              <a:rPr lang="en-US" dirty="0"/>
              <a:t>using Visible </a:t>
            </a:r>
            <a:r>
              <a:rPr lang="en-US" dirty="0" smtClean="0"/>
              <a:t>Lighting</a:t>
            </a:r>
          </a:p>
          <a:p>
            <a:r>
              <a:rPr lang="en-US" dirty="0" smtClean="0"/>
              <a:t>Interference </a:t>
            </a:r>
            <a:r>
              <a:rPr lang="en-US" dirty="0"/>
              <a:t>Mitigation, Multiuser Access, and Duplexing Techniques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/>
              <a:t>MIMO Technologies in VLC </a:t>
            </a:r>
            <a:r>
              <a:rPr lang="en-US" dirty="0" smtClean="0"/>
              <a:t>Systems</a:t>
            </a:r>
          </a:p>
          <a:p>
            <a:r>
              <a:rPr lang="en-US" dirty="0" smtClean="0"/>
              <a:t>Mobility Management</a:t>
            </a:r>
          </a:p>
          <a:p>
            <a:r>
              <a:rPr lang="en-US" dirty="0" smtClean="0"/>
              <a:t>Network </a:t>
            </a:r>
            <a:r>
              <a:rPr lang="en-US" dirty="0"/>
              <a:t>Protocol and Network Architecture for </a:t>
            </a:r>
            <a:r>
              <a:rPr lang="en-US" dirty="0" smtClean="0"/>
              <a:t>VLC</a:t>
            </a:r>
          </a:p>
          <a:p>
            <a:r>
              <a:rPr lang="en-US" dirty="0" smtClean="0"/>
              <a:t>New </a:t>
            </a:r>
            <a:r>
              <a:rPr lang="en-US" dirty="0"/>
              <a:t>Modulation Methods for VLC </a:t>
            </a:r>
            <a:r>
              <a:rPr lang="en-US" dirty="0" smtClean="0"/>
              <a:t>Systems</a:t>
            </a:r>
          </a:p>
          <a:p>
            <a:r>
              <a:rPr lang="en-US" dirty="0" smtClean="0"/>
              <a:t>Novel </a:t>
            </a:r>
            <a:r>
              <a:rPr lang="en-US" dirty="0"/>
              <a:t>Designs for VLC </a:t>
            </a:r>
            <a:r>
              <a:rPr lang="en-US" dirty="0" smtClean="0"/>
              <a:t>Systems</a:t>
            </a:r>
          </a:p>
          <a:p>
            <a:r>
              <a:rPr lang="en-US" dirty="0" smtClean="0"/>
              <a:t>Positioning </a:t>
            </a:r>
            <a:r>
              <a:rPr lang="en-US" dirty="0"/>
              <a:t>and </a:t>
            </a:r>
            <a:r>
              <a:rPr lang="en-US" dirty="0" smtClean="0"/>
              <a:t>Communications</a:t>
            </a:r>
          </a:p>
          <a:p>
            <a:r>
              <a:rPr lang="en-US" dirty="0" smtClean="0"/>
              <a:t>Security </a:t>
            </a:r>
            <a:r>
              <a:rPr lang="en-US" dirty="0"/>
              <a:t>Issues in </a:t>
            </a:r>
            <a:r>
              <a:rPr lang="en-US" dirty="0" smtClean="0"/>
              <a:t>VLC</a:t>
            </a:r>
          </a:p>
          <a:p>
            <a:r>
              <a:rPr lang="en-US" dirty="0" smtClean="0"/>
              <a:t>Specific </a:t>
            </a:r>
            <a:r>
              <a:rPr lang="en-US" dirty="0"/>
              <a:t>Integrated Chip for VLC </a:t>
            </a:r>
            <a:r>
              <a:rPr lang="en-US" dirty="0" smtClean="0"/>
              <a:t>Systems</a:t>
            </a:r>
          </a:p>
          <a:p>
            <a:r>
              <a:rPr lang="en-US" dirty="0" smtClean="0"/>
              <a:t>System </a:t>
            </a:r>
            <a:r>
              <a:rPr lang="en-US" dirty="0"/>
              <a:t>Designs and Architectures Coupling VLC Capabilities with </a:t>
            </a:r>
            <a:r>
              <a:rPr lang="en-US" dirty="0" smtClean="0"/>
              <a:t>RF</a:t>
            </a:r>
          </a:p>
          <a:p>
            <a:r>
              <a:rPr lang="en-US" dirty="0" smtClean="0"/>
              <a:t>Practical </a:t>
            </a:r>
            <a:r>
              <a:rPr lang="en-US" dirty="0"/>
              <a:t>Applications with VLC </a:t>
            </a:r>
            <a:r>
              <a:rPr lang="en-US" dirty="0" smtClean="0"/>
              <a:t>System</a:t>
            </a:r>
          </a:p>
          <a:p>
            <a:r>
              <a:rPr lang="en-US" dirty="0" smtClean="0"/>
              <a:t>Standardization </a:t>
            </a:r>
            <a:r>
              <a:rPr lang="en-US" dirty="0"/>
              <a:t>Activities Related to </a:t>
            </a:r>
            <a:r>
              <a:rPr lang="en-US" dirty="0" smtClean="0"/>
              <a:t>VLC</a:t>
            </a:r>
          </a:p>
          <a:p>
            <a:r>
              <a:rPr lang="en-US" dirty="0" smtClean="0"/>
              <a:t>Challenges </a:t>
            </a:r>
            <a:r>
              <a:rPr lang="en-US" dirty="0"/>
              <a:t>in VLC commercialization Activities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Optical Fiber Seminar 2015 - IEEE SB TelU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79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86400" y="6475413"/>
            <a:ext cx="3124200" cy="184666"/>
          </a:xfrm>
        </p:spPr>
        <p:txBody>
          <a:bodyPr/>
          <a:lstStyle/>
          <a:p>
            <a:r>
              <a:rPr lang="en-GB" altLang="en-US" smtClean="0"/>
              <a:t>Optical Fiber Seminar 2015 - IEEE SB TelU</a:t>
            </a:r>
            <a:endParaRPr lang="en-GB" altLang="en-US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en-US" sz="3200" dirty="0" smtClean="0"/>
              <a:t>Proof of Concept</a:t>
            </a:r>
            <a:endParaRPr lang="en-US" altLang="en-US" sz="32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 sz="2400" dirty="0" smtClean="0"/>
          </a:p>
        </p:txBody>
      </p:sp>
      <p:pic>
        <p:nvPicPr>
          <p:cNvPr id="10" name="Content Placeholder 5" descr="rangkaian VLC Video y.jpg"/>
          <p:cNvPicPr>
            <a:picLocks noGrp="1" noChangeAspect="1"/>
          </p:cNvPicPr>
          <p:nvPr/>
        </p:nvPicPr>
        <p:blipFill>
          <a:blip r:embed="rId3"/>
          <a:srcRect t="20422" b="37984"/>
          <a:stretch>
            <a:fillRect/>
          </a:stretch>
        </p:blipFill>
        <p:spPr>
          <a:xfrm>
            <a:off x="0" y="1295400"/>
            <a:ext cx="9144000" cy="2286016"/>
          </a:xfrm>
          <a:prstGeom prst="rect">
            <a:avLst/>
          </a:prstGeom>
        </p:spPr>
      </p:pic>
      <p:pic>
        <p:nvPicPr>
          <p:cNvPr id="12" name="Picture 11" descr="D:\KELAS\Kuliah\semester 6\PA 2\Gambar\rangkaian VLC Teks cop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7872"/>
            <a:ext cx="9075119" cy="307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Content Placeholder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95400"/>
            <a:ext cx="9149967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63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Produk VLC</a:t>
            </a:r>
            <a:endParaRPr lang="id-ID" dirty="0"/>
          </a:p>
        </p:txBody>
      </p:sp>
      <p:pic>
        <p:nvPicPr>
          <p:cNvPr id="9" name="Content Placeholder 8" descr="IMG_52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071546"/>
            <a:ext cx="3031328" cy="2020885"/>
          </a:xfrm>
        </p:spPr>
      </p:pic>
      <p:pic>
        <p:nvPicPr>
          <p:cNvPr id="10" name="Picture 9" descr="IMG_5240.JPG"/>
          <p:cNvPicPr>
            <a:picLocks noChangeAspect="1"/>
          </p:cNvPicPr>
          <p:nvPr/>
        </p:nvPicPr>
        <p:blipFill>
          <a:blip r:embed="rId3" cstate="print"/>
          <a:srcRect l="40625" t="7812" b="37109"/>
          <a:stretch>
            <a:fillRect/>
          </a:stretch>
        </p:blipFill>
        <p:spPr>
          <a:xfrm>
            <a:off x="428596" y="4143380"/>
            <a:ext cx="3071834" cy="1928826"/>
          </a:xfrm>
          <a:prstGeom prst="rect">
            <a:avLst/>
          </a:prstGeom>
        </p:spPr>
      </p:pic>
      <p:pic>
        <p:nvPicPr>
          <p:cNvPr id="11" name="Picture 10" descr="IMG_52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1000108"/>
            <a:ext cx="3397856" cy="2500330"/>
          </a:xfrm>
          <a:prstGeom prst="rect">
            <a:avLst/>
          </a:prstGeom>
        </p:spPr>
      </p:pic>
      <p:pic>
        <p:nvPicPr>
          <p:cNvPr id="12" name="Picture 11" descr="P_20141018_2031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4810" y="3643314"/>
            <a:ext cx="4714908" cy="3115578"/>
          </a:xfrm>
          <a:prstGeom prst="rect">
            <a:avLst/>
          </a:prstGeom>
        </p:spPr>
      </p:pic>
      <p:pic>
        <p:nvPicPr>
          <p:cNvPr id="7" name="Picture 6" descr="C:\Users\angga\Downloads\Images\10581543_848467125166335_1682735319_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418" y="1524000"/>
            <a:ext cx="377078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46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76" y="285728"/>
            <a:ext cx="6900882" cy="5111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Tim RG VLC Indonesia</a:t>
            </a:r>
            <a:endParaRPr lang="id-ID" dirty="0"/>
          </a:p>
        </p:txBody>
      </p:sp>
      <p:pic>
        <p:nvPicPr>
          <p:cNvPr id="4" name="Content Placeholder 3" descr="IMG_50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62" y="1000108"/>
            <a:ext cx="4179124" cy="2786082"/>
          </a:xfrm>
        </p:spPr>
      </p:pic>
      <p:pic>
        <p:nvPicPr>
          <p:cNvPr id="5" name="Picture 4" descr="IMG_52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9157" y="1000108"/>
            <a:ext cx="4250561" cy="2899608"/>
          </a:xfrm>
          <a:prstGeom prst="rect">
            <a:avLst/>
          </a:prstGeom>
        </p:spPr>
      </p:pic>
      <p:pic>
        <p:nvPicPr>
          <p:cNvPr id="6" name="Picture 5" descr="IMG_53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606" y="3981456"/>
            <a:ext cx="4500594" cy="2571744"/>
          </a:xfrm>
          <a:prstGeom prst="rect">
            <a:avLst/>
          </a:prstGeom>
        </p:spPr>
      </p:pic>
      <p:pic>
        <p:nvPicPr>
          <p:cNvPr id="5122" name="Picture 2" descr="https://scontent-sin.xx.fbcdn.net/hphotos-xpf1/v/t1.0-9/10858438_1520171471585952_8114959835010580468_n.jpg?oh=c6eaf96edbc53423de23a6aa95d83e71&amp;oe=55E007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68" y="990600"/>
            <a:ext cx="5124450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E:\FOTO\DCIM1\100CANON\IMG_488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93988"/>
            <a:ext cx="2918048" cy="437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content-sin.xx.fbcdn.net/hphotos-xpa1/v/t1.0-9/10885171_1541235546146211_2920618211932067938_n.jpg?oh=c82f8ee45015ac4a70dbed3c7faef1ac&amp;oe=55D318C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578" y="1684349"/>
            <a:ext cx="6203157" cy="4594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45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Referensi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Toshihiko </a:t>
            </a:r>
            <a:r>
              <a:rPr lang="en-US" dirty="0" err="1" smtClean="0"/>
              <a:t>Komine</a:t>
            </a:r>
            <a:r>
              <a:rPr lang="en-US" dirty="0" smtClean="0"/>
              <a:t>, “Visible Light Wireless Communications and Its Fundamental Study”, 2005</a:t>
            </a:r>
          </a:p>
          <a:p>
            <a:r>
              <a:rPr lang="en-US" dirty="0" smtClean="0">
                <a:hlinkClick r:id="rId2"/>
              </a:rPr>
              <a:t>http://en.wikipedia.org/wiki/Visible_light_communication</a:t>
            </a:r>
            <a:endParaRPr lang="en-US" dirty="0" smtClean="0"/>
          </a:p>
          <a:p>
            <a:r>
              <a:rPr lang="en-GB" altLang="en-US" dirty="0" smtClean="0"/>
              <a:t>Nikola </a:t>
            </a:r>
            <a:r>
              <a:rPr lang="en-GB" altLang="en-US" dirty="0" err="1"/>
              <a:t>Serafimovski</a:t>
            </a:r>
            <a:r>
              <a:rPr lang="en-GB" altLang="en-US" dirty="0"/>
              <a:t>, </a:t>
            </a:r>
            <a:r>
              <a:rPr lang="en-GB" altLang="en-US" dirty="0" err="1" smtClean="0"/>
              <a:t>pureLiFi</a:t>
            </a:r>
            <a:r>
              <a:rPr lang="en-GB" altLang="en-US" dirty="0" smtClean="0"/>
              <a:t>,</a:t>
            </a:r>
            <a:r>
              <a:rPr lang="en-GB" altLang="en-US" dirty="0"/>
              <a:t> </a:t>
            </a:r>
            <a:r>
              <a:rPr lang="en-GB" altLang="en-US" dirty="0" smtClean="0"/>
              <a:t>IEEE 802.15-15-0107-01-007a-lifi-definition, 2015</a:t>
            </a:r>
          </a:p>
          <a:p>
            <a:r>
              <a:rPr lang="en-GB" altLang="en-US" dirty="0">
                <a:hlinkClick r:id="rId3"/>
              </a:rPr>
              <a:t>http://</a:t>
            </a:r>
            <a:r>
              <a:rPr lang="en-GB" altLang="en-US" dirty="0" smtClean="0">
                <a:hlinkClick r:id="rId3"/>
              </a:rPr>
              <a:t>www.ted.com/talks/harald_haas_wireless_data_from_every_light_bulb</a:t>
            </a:r>
            <a:endParaRPr lang="en-GB" altLang="en-US" dirty="0" smtClean="0"/>
          </a:p>
          <a:p>
            <a:r>
              <a:rPr lang="en-GB" altLang="en-US" dirty="0" smtClean="0"/>
              <a:t>Kang Tae </a:t>
            </a:r>
            <a:r>
              <a:rPr lang="en-GB" altLang="en-US" dirty="0" err="1" smtClean="0"/>
              <a:t>Gyu</a:t>
            </a:r>
            <a:r>
              <a:rPr lang="en-GB" altLang="en-US" dirty="0" smtClean="0"/>
              <a:t>,”Advanced Optical Wireless Communication System : Chapter 14 Visible Light Communication”, Cambridge University Press, 2012</a:t>
            </a:r>
          </a:p>
          <a:p>
            <a:endParaRPr lang="en-GB" altLang="en-US" dirty="0" smtClean="0"/>
          </a:p>
          <a:p>
            <a:endParaRPr lang="en-GB" alt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Optical Fiber Seminar 2015 - IEEE SB TelU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64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Visible Light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57399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dirty="0" err="1"/>
              <a:t>a</a:t>
            </a:r>
            <a:r>
              <a:rPr lang="en-US" dirty="0" err="1" smtClean="0"/>
              <a:t>dalah</a:t>
            </a:r>
            <a:r>
              <a:rPr lang="en-US" dirty="0" smtClean="0"/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sistem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komunikasi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nirkabel</a:t>
            </a:r>
            <a:r>
              <a:rPr lang="en-US" sz="4400" dirty="0" smtClean="0">
                <a:solidFill>
                  <a:srgbClr val="FF0000"/>
                </a:solidFill>
              </a:rPr>
              <a:t>*)</a:t>
            </a:r>
            <a:r>
              <a:rPr lang="en-US" dirty="0" smtClean="0"/>
              <a:t> yang </a:t>
            </a:r>
            <a:r>
              <a:rPr lang="en-US" dirty="0" err="1" smtClean="0"/>
              <a:t>membawa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memodulasi</a:t>
            </a:r>
            <a:r>
              <a:rPr lang="en-US" dirty="0" smtClean="0"/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cahaya</a:t>
            </a:r>
            <a:r>
              <a:rPr lang="en-US" dirty="0" smtClean="0"/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tampak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 smtClean="0"/>
              <a:t>aman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Optical Fiber Seminar 2015 - IEEE SB TelU</a:t>
            </a:r>
            <a:endParaRPr lang="en-US"/>
          </a:p>
        </p:txBody>
      </p:sp>
      <p:pic>
        <p:nvPicPr>
          <p:cNvPr id="1028" name="Picture 4" descr="http://upload.wikimedia.org/wikipedia/commons/thumb/f/f1/EM_spectrum.svg/787px-EM_spectrum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09974"/>
            <a:ext cx="8534400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6019800"/>
            <a:ext cx="8229600" cy="304799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*)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Unguided-Optical Wireless Communication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5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hlinkClick r:id="rId2" action="ppaction://hlinkfile"/>
              </a:rPr>
              <a:t>LightMessage</a:t>
            </a:r>
            <a:r>
              <a:rPr lang="en-US" dirty="0" smtClean="0">
                <a:hlinkClick r:id="rId2" action="ppaction://hlinkfile"/>
              </a:rPr>
              <a:t> from </a:t>
            </a:r>
            <a:r>
              <a:rPr lang="en-US" dirty="0" err="1" smtClean="0">
                <a:hlinkClick r:id="rId2" action="ppaction://hlinkfile"/>
              </a:rPr>
              <a:t>pureVLC</a:t>
            </a:r>
            <a:endParaRPr lang="en-US" dirty="0" smtClean="0"/>
          </a:p>
          <a:p>
            <a:r>
              <a:rPr lang="en-US" dirty="0" err="1" smtClean="0">
                <a:hlinkClick r:id="rId3" action="ppaction://hlinkfile"/>
              </a:rPr>
              <a:t>AudioStreamLifi</a:t>
            </a:r>
            <a:endParaRPr lang="en-US" dirty="0" smtClean="0"/>
          </a:p>
          <a:p>
            <a:r>
              <a:rPr lang="en-US" dirty="0" err="1" smtClean="0">
                <a:hlinkClick r:id="rId4" action="ppaction://hlinkfile"/>
              </a:rPr>
              <a:t>LiFi</a:t>
            </a:r>
            <a:r>
              <a:rPr lang="en-US" dirty="0" smtClean="0">
                <a:hlinkClick r:id="rId4" action="ppaction://hlinkfile"/>
              </a:rPr>
              <a:t> Wireless </a:t>
            </a:r>
            <a:r>
              <a:rPr lang="en-US" dirty="0" err="1" smtClean="0">
                <a:hlinkClick r:id="rId4" action="ppaction://hlinkfile"/>
              </a:rPr>
              <a:t>Comm</a:t>
            </a:r>
            <a:r>
              <a:rPr lang="en-US" dirty="0" smtClean="0">
                <a:hlinkClick r:id="rId4" action="ppaction://hlinkfile"/>
              </a:rPr>
              <a:t> System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Optical Fiber Seminar 2015 - IEEE SB TelU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06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TERIMA KASIH ATAS PERHATIANNYA</a:t>
            </a:r>
            <a:endParaRPr lang="en-US" dirty="0">
              <a:latin typeface="+mn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Join us @ </a:t>
            </a:r>
          </a:p>
          <a:p>
            <a:r>
              <a:rPr lang="en-US" sz="2800" cap="none" dirty="0" smtClean="0"/>
              <a:t>https://www.facebook.com/VLC4DoTETSoAS</a:t>
            </a:r>
            <a:endParaRPr lang="en-US" sz="28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Optical Fiber Seminar 2015 - IEEE SB TelU</a:t>
            </a:r>
            <a:endParaRPr lang="en-US"/>
          </a:p>
        </p:txBody>
      </p:sp>
      <p:pic>
        <p:nvPicPr>
          <p:cNvPr id="7" name="Picture 2" descr="https://scontent-sin.xx.fbcdn.net/hphotos-xta1/v/t1.0-9/11054305_638073806324269_6993754601868418119_n.png?oh=162e60031769aa692ac4328116b0bbfd&amp;oe=5597C07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825" y="228600"/>
            <a:ext cx="3889375" cy="168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67839"/>
            <a:ext cx="1295400" cy="158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6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912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Cahaya</a:t>
            </a:r>
            <a:r>
              <a:rPr lang="en-US" dirty="0" smtClean="0"/>
              <a:t> </a:t>
            </a:r>
            <a:r>
              <a:rPr lang="en-US" dirty="0" err="1" smtClean="0"/>
              <a:t>Tampak</a:t>
            </a:r>
            <a:r>
              <a:rPr lang="en-US" dirty="0" smtClean="0"/>
              <a:t> = </a:t>
            </a:r>
            <a:r>
              <a:rPr lang="en-US" dirty="0" err="1" smtClean="0"/>
              <a:t>Gelombang</a:t>
            </a:r>
            <a:r>
              <a:rPr lang="en-US" dirty="0" smtClean="0"/>
              <a:t> EM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spektrum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</a:t>
            </a:r>
            <a:r>
              <a:rPr lang="en-US" dirty="0" smtClean="0"/>
              <a:t>400 – 800 THz (750-375 nm)*, </a:t>
            </a:r>
          </a:p>
          <a:p>
            <a:pPr marL="0" indent="0">
              <a:buNone/>
            </a:pPr>
            <a:r>
              <a:rPr lang="en-US" sz="2000" dirty="0" smtClean="0">
                <a:sym typeface="Symbol"/>
              </a:rPr>
              <a:t>      *) 10000 </a:t>
            </a:r>
            <a:r>
              <a:rPr lang="en-US" sz="2000" dirty="0" err="1" smtClean="0">
                <a:sym typeface="Symbol"/>
              </a:rPr>
              <a:t>spektrum</a:t>
            </a:r>
            <a:r>
              <a:rPr lang="en-US" sz="2000" dirty="0" smtClean="0">
                <a:sym typeface="Symbol"/>
              </a:rPr>
              <a:t> </a:t>
            </a:r>
            <a:r>
              <a:rPr lang="en-US" sz="2000" dirty="0" err="1" smtClean="0">
                <a:sym typeface="Symbol"/>
              </a:rPr>
              <a:t>frekuensi</a:t>
            </a:r>
            <a:r>
              <a:rPr lang="en-US" sz="2000" dirty="0" smtClean="0">
                <a:sym typeface="Symbol"/>
              </a:rPr>
              <a:t> </a:t>
            </a:r>
            <a:r>
              <a:rPr lang="en-US" sz="2000" dirty="0" err="1" smtClean="0">
                <a:sym typeface="Symbol"/>
              </a:rPr>
              <a:t>dapat</a:t>
            </a:r>
            <a:r>
              <a:rPr lang="en-US" sz="2000" dirty="0" smtClean="0">
                <a:sym typeface="Symbol"/>
              </a:rPr>
              <a:t> </a:t>
            </a:r>
            <a:r>
              <a:rPr lang="en-US" sz="2000" dirty="0" err="1" smtClean="0">
                <a:sym typeface="Symbol"/>
              </a:rPr>
              <a:t>digunakan</a:t>
            </a:r>
            <a:endParaRPr lang="en-US" sz="2000" dirty="0" smtClean="0">
              <a:sym typeface="Symbol"/>
            </a:endParaRPr>
          </a:p>
          <a:p>
            <a:r>
              <a:rPr lang="en-US" dirty="0" smtClean="0"/>
              <a:t> </a:t>
            </a:r>
            <a:r>
              <a:rPr lang="en-US" dirty="0" err="1" smtClean="0"/>
              <a:t>Karakteristik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:</a:t>
            </a:r>
          </a:p>
          <a:p>
            <a:pPr lvl="1"/>
            <a:r>
              <a:rPr lang="en-US" dirty="0" smtClean="0"/>
              <a:t>Visibility :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estetika</a:t>
            </a:r>
            <a:r>
              <a:rPr lang="en-US" dirty="0" smtClean="0"/>
              <a:t> </a:t>
            </a:r>
            <a:r>
              <a:rPr lang="en-US" dirty="0" err="1" smtClean="0"/>
              <a:t>ramah</a:t>
            </a:r>
            <a:endParaRPr lang="en-US" dirty="0" smtClean="0"/>
          </a:p>
          <a:p>
            <a:pPr lvl="1"/>
            <a:r>
              <a:rPr lang="en-US" dirty="0" err="1" smtClean="0"/>
              <a:t>Aman</a:t>
            </a:r>
            <a:r>
              <a:rPr lang="en-US" dirty="0" smtClean="0"/>
              <a:t> : </a:t>
            </a: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dilihat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dikirim</a:t>
            </a:r>
            <a:endParaRPr lang="en-US" dirty="0" smtClean="0"/>
          </a:p>
          <a:p>
            <a:pPr lvl="1"/>
            <a:r>
              <a:rPr lang="en-US" dirty="0" err="1" smtClean="0"/>
              <a:t>Kesehatan</a:t>
            </a:r>
            <a:r>
              <a:rPr lang="en-US" dirty="0" smtClean="0"/>
              <a:t> : </a:t>
            </a:r>
            <a:r>
              <a:rPr lang="en-US" dirty="0" err="1" smtClean="0"/>
              <a:t>aman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(</a:t>
            </a:r>
            <a:r>
              <a:rPr lang="en-US" dirty="0" err="1" smtClean="0"/>
              <a:t>terutama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berlisensi</a:t>
            </a:r>
            <a:r>
              <a:rPr lang="en-US" dirty="0" smtClean="0"/>
              <a:t> :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regulasi</a:t>
            </a:r>
            <a:r>
              <a:rPr lang="en-US" dirty="0" smtClean="0"/>
              <a:t> </a:t>
            </a:r>
            <a:r>
              <a:rPr lang="en-US" dirty="0" err="1" smtClean="0"/>
              <a:t>terkait</a:t>
            </a:r>
            <a:r>
              <a:rPr lang="en-US" dirty="0" smtClean="0"/>
              <a:t> </a:t>
            </a:r>
            <a:r>
              <a:rPr lang="en-US" dirty="0" err="1" smtClean="0"/>
              <a:t>frekuensi</a:t>
            </a:r>
            <a:r>
              <a:rPr lang="en-US" dirty="0" smtClean="0"/>
              <a:t> </a:t>
            </a:r>
            <a:r>
              <a:rPr lang="en-US" dirty="0" err="1" smtClean="0"/>
              <a:t>optik</a:t>
            </a:r>
            <a:endParaRPr lang="en-US" dirty="0" smtClean="0"/>
          </a:p>
          <a:p>
            <a:pPr lvl="1"/>
            <a:r>
              <a:rPr lang="en-US" dirty="0" err="1" smtClean="0"/>
              <a:t>Digunakan</a:t>
            </a:r>
            <a:r>
              <a:rPr lang="en-US" dirty="0" smtClean="0"/>
              <a:t> di </a:t>
            </a:r>
            <a:r>
              <a:rPr lang="en-US" dirty="0" err="1" smtClean="0"/>
              <a:t>daerah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hingga</a:t>
            </a:r>
            <a:r>
              <a:rPr lang="en-US" dirty="0" smtClean="0"/>
              <a:t> </a:t>
            </a:r>
            <a:r>
              <a:rPr lang="en-US" dirty="0" err="1" smtClean="0"/>
              <a:t>terlarang</a:t>
            </a:r>
            <a:r>
              <a:rPr lang="en-US" dirty="0" smtClean="0"/>
              <a:t> (</a:t>
            </a:r>
            <a:r>
              <a:rPr lang="en-US" dirty="0" err="1" smtClean="0"/>
              <a:t>pesawat</a:t>
            </a:r>
            <a:r>
              <a:rPr lang="en-US" dirty="0" smtClean="0"/>
              <a:t>, </a:t>
            </a:r>
            <a:r>
              <a:rPr lang="en-US" dirty="0" err="1" smtClean="0"/>
              <a:t>rumah</a:t>
            </a:r>
            <a:r>
              <a:rPr lang="en-US" dirty="0" smtClean="0"/>
              <a:t> </a:t>
            </a:r>
            <a:r>
              <a:rPr lang="en-US" dirty="0" err="1" smtClean="0"/>
              <a:t>sakit</a:t>
            </a:r>
            <a:r>
              <a:rPr lang="en-US" dirty="0" smtClean="0"/>
              <a:t>, </a:t>
            </a:r>
            <a:r>
              <a:rPr lang="en-US" dirty="0" err="1" smtClean="0"/>
              <a:t>pesawat</a:t>
            </a:r>
            <a:r>
              <a:rPr lang="en-US" dirty="0" smtClean="0"/>
              <a:t> </a:t>
            </a:r>
            <a:r>
              <a:rPr lang="en-US" dirty="0" err="1" smtClean="0"/>
              <a:t>luar</a:t>
            </a:r>
            <a:r>
              <a:rPr lang="en-US" dirty="0" smtClean="0"/>
              <a:t> </a:t>
            </a:r>
            <a:r>
              <a:rPr lang="en-US" dirty="0" err="1" smtClean="0"/>
              <a:t>angkasa</a:t>
            </a:r>
            <a:r>
              <a:rPr lang="en-US" dirty="0" smtClean="0"/>
              <a:t>, </a:t>
            </a:r>
            <a:r>
              <a:rPr lang="en-US" dirty="0" err="1" smtClean="0"/>
              <a:t>pabrik</a:t>
            </a:r>
            <a:r>
              <a:rPr lang="en-US" dirty="0" smtClean="0"/>
              <a:t> </a:t>
            </a:r>
            <a:r>
              <a:rPr lang="en-US" dirty="0" err="1" smtClean="0"/>
              <a:t>petrokimia</a:t>
            </a:r>
            <a:r>
              <a:rPr lang="en-US" dirty="0" smtClean="0"/>
              <a:t> </a:t>
            </a:r>
            <a:r>
              <a:rPr lang="en-US" dirty="0" err="1" smtClean="0"/>
              <a:t>dll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Optical Fiber Seminar 2015 - IEEE SB TelU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599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75"/>
            <a:ext cx="9144000" cy="646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Optical Fiber Seminar 2015 - IEEE SB TelU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9328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75"/>
            <a:ext cx="9144000" cy="646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Optical Fiber Seminar 2015 - IEEE SB TelU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1631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75"/>
            <a:ext cx="9144000" cy="646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Optical Fiber Seminar 2015 - IEEE SB TelU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0050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75"/>
            <a:ext cx="9144000" cy="646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Optical Fiber Seminar 2015 - IEEE SB TelU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8515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1237</Words>
  <Application>Microsoft Office PowerPoint</Application>
  <PresentationFormat>On-screen Show (4:3)</PresentationFormat>
  <Paragraphs>241</Paragraphs>
  <Slides>41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Visible Light Communication</vt:lpstr>
      <vt:lpstr>PowerPoint Presentation</vt:lpstr>
      <vt:lpstr>PowerPoint Presentation</vt:lpstr>
      <vt:lpstr>Visible Light Communication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Prinsip Kerja VLC</vt:lpstr>
      <vt:lpstr>PowerPoint Presentation</vt:lpstr>
      <vt:lpstr>Arsitektur VLC PHY</vt:lpstr>
      <vt:lpstr>IEEE 802.15.7</vt:lpstr>
      <vt:lpstr>PowerPoint Presentation</vt:lpstr>
      <vt:lpstr>“LiFi”</vt:lpstr>
      <vt:lpstr>LiFi: High Level Concepts</vt:lpstr>
      <vt:lpstr>LiFi: bidirectional and multiple access support</vt:lpstr>
      <vt:lpstr>LiFi: mobility and hand-over support</vt:lpstr>
      <vt:lpstr>LiFi: Complementary to existing RF</vt:lpstr>
      <vt:lpstr>LiFi: Competitive Advantages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LiFi: use-cases</vt:lpstr>
      <vt:lpstr>LiFi: use-cases</vt:lpstr>
      <vt:lpstr>LiFi: use-cases</vt:lpstr>
      <vt:lpstr>Future Challenge</vt:lpstr>
      <vt:lpstr>Proof of Concept</vt:lpstr>
      <vt:lpstr>Produk VLC</vt:lpstr>
      <vt:lpstr>Tim RG VLC Indonesia</vt:lpstr>
      <vt:lpstr>Referensi</vt:lpstr>
      <vt:lpstr>Video Demo</vt:lpstr>
      <vt:lpstr>TERIMA KASIH ATAS PERHATIANNYA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Denny Darlis</dc:creator>
  <cp:lastModifiedBy>D3TT</cp:lastModifiedBy>
  <cp:revision>27</cp:revision>
  <dcterms:created xsi:type="dcterms:W3CDTF">2015-04-22T14:43:16Z</dcterms:created>
  <dcterms:modified xsi:type="dcterms:W3CDTF">2015-04-24T19:27:11Z</dcterms:modified>
</cp:coreProperties>
</file>